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44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DA40DE-FAEE-430E-85D6-3C33916F3EEA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B803AE-6C73-46A8-8CB4-B72F34706A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714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B803AE-6C73-46A8-8CB4-B72F34706A9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531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628800"/>
            <a:ext cx="7772400" cy="115212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ru-RU" sz="4000" b="1" dirty="0" err="1" smtClean="0"/>
              <a:t>Лютий</a:t>
            </a:r>
            <a:r>
              <a:rPr lang="ru-RU" sz="4000" b="1" dirty="0"/>
              <a:t>. Фокус </a:t>
            </a:r>
            <a:r>
              <a:rPr lang="ru-RU" sz="4000" b="1" dirty="0" err="1"/>
              <a:t>місяця</a:t>
            </a:r>
            <a:r>
              <a:rPr lang="ru-RU" sz="4000" b="1" dirty="0"/>
              <a:t>: </a:t>
            </a:r>
            <a:r>
              <a:rPr lang="ru-RU" sz="4000" b="1" dirty="0" err="1"/>
              <a:t>корінь</a:t>
            </a:r>
            <a:r>
              <a:rPr lang="ru-RU" sz="4000" b="1" dirty="0"/>
              <a:t> петрушки, </a:t>
            </a:r>
            <a:r>
              <a:rPr lang="ru-RU" sz="4000" b="1" dirty="0" err="1"/>
              <a:t>кольрабі</a:t>
            </a:r>
            <a:r>
              <a:rPr lang="ru-RU" sz="4000" b="1" dirty="0"/>
              <a:t>, </a:t>
            </a:r>
            <a:r>
              <a:rPr lang="ru-RU" sz="4000" b="1" dirty="0" err="1"/>
              <a:t>буряк</a:t>
            </a:r>
            <a:r>
              <a:rPr lang="ru-RU" sz="4000" b="1" dirty="0"/>
              <a:t>, </a:t>
            </a:r>
            <a:r>
              <a:rPr lang="ru-RU" sz="4000" b="1" dirty="0" err="1"/>
              <a:t>часник</a:t>
            </a:r>
            <a:r>
              <a:rPr lang="ru-RU" sz="4000" b="1" dirty="0"/>
              <a:t>, </a:t>
            </a:r>
            <a:r>
              <a:rPr lang="ru-RU" sz="4000" b="1" dirty="0" err="1"/>
              <a:t>яблуко</a:t>
            </a:r>
            <a:r>
              <a:rPr lang="ru-RU" sz="4000" b="1" dirty="0"/>
              <a:t>. 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636912"/>
            <a:ext cx="6400800" cy="3384376"/>
          </a:xfrm>
        </p:spPr>
        <p:txBody>
          <a:bodyPr>
            <a:normAutofit fontScale="32500" lnSpcReduction="20000"/>
          </a:bodyPr>
          <a:lstStyle/>
          <a:p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Взимку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організм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витрачає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більше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енергії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,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аніж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у теплу пору року, тому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апетит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може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підвищуватися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.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Щоб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попередити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надмір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цукру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і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десертів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у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раціоні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,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враховуйте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це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, коли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складатимете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меню. Включайте в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раціон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ситні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теплі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страви: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супи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з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бобовими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, капустами й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коренеплодами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,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гарніри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з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різних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видів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зернових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. Не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варто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забувати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і про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фрукти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: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наприкінці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зими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все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ще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доступні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яблука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і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груші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, а на прилавках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магазинів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наявні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банани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і великий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вибір</a:t>
            </a:r>
            <a:r>
              <a:rPr lang="ru-RU" sz="7000" dirty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7000" dirty="0" err="1">
                <a:solidFill>
                  <a:schemeClr val="tx1"/>
                </a:solidFill>
                <a:latin typeface="Times New Roman"/>
                <a:ea typeface="Times New Roman"/>
              </a:rPr>
              <a:t>цитрусових</a:t>
            </a:r>
            <a:r>
              <a:rPr lang="ru-RU" sz="5900" dirty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1789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1002101"/>
          </a:xfrm>
        </p:spPr>
        <p:txBody>
          <a:bodyPr/>
          <a:lstStyle/>
          <a:p>
            <a:pPr algn="ctr"/>
            <a:r>
              <a:rPr lang="ru-RU" b="1" i="1" dirty="0" err="1">
                <a:solidFill>
                  <a:schemeClr val="tx1"/>
                </a:solidFill>
              </a:rPr>
              <a:t>Корінь</a:t>
            </a:r>
            <a:r>
              <a:rPr lang="ru-RU" b="1" i="1" dirty="0">
                <a:solidFill>
                  <a:schemeClr val="tx1"/>
                </a:solidFill>
              </a:rPr>
              <a:t> петрушки</a:t>
            </a:r>
            <a:endParaRPr lang="ru-RU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0032" y="1772816"/>
            <a:ext cx="3818467" cy="468052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19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Корінь</a:t>
            </a:r>
            <a:r>
              <a:rPr lang="ru-RU" sz="1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петрушки</a:t>
            </a:r>
          </a:p>
          <a:p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коренеплід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підвид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садової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петрушки,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відомої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науці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Petroselinum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crispum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Tuberosum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листя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їсти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хоча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воно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трохи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інший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смак,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аніж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звична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нам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салатна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петрушка. На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вигляд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корінь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петрушки —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щось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середнє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між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морквою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пастернаком,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проте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смак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його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унікальний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Корінь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петрушки —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джерело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корисних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речовин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багато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вітаміну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С,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фолієвої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кислоти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цинку, а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калій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магній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фосфор і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залізо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4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1" b="8971"/>
          <a:stretch>
            <a:fillRect/>
          </a:stretch>
        </p:blipFill>
        <p:spPr>
          <a:xfrm>
            <a:off x="395536" y="1556792"/>
            <a:ext cx="4320480" cy="3888432"/>
          </a:xfrm>
        </p:spPr>
      </p:pic>
    </p:spTree>
    <p:extLst>
      <p:ext uri="{BB962C8B-B14F-4D97-AF65-F5344CB8AC3E}">
        <p14:creationId xmlns:p14="http://schemas.microsoft.com/office/powerpoint/2010/main" val="299782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1074109"/>
          </a:xfrm>
        </p:spPr>
        <p:txBody>
          <a:bodyPr/>
          <a:lstStyle/>
          <a:p>
            <a:pPr algn="ctr"/>
            <a:r>
              <a:rPr lang="ru-RU" b="1" i="1" dirty="0" err="1">
                <a:solidFill>
                  <a:schemeClr val="tx1"/>
                </a:solidFill>
              </a:rPr>
              <a:t>Кольрабі</a:t>
            </a:r>
            <a:endParaRPr lang="ru-RU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1772816"/>
            <a:ext cx="3818467" cy="4680519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Кольрабі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овоч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відноситься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сімейства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капустяних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Щільний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структурою і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хрумкий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джерелом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вітаміну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і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клітковини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Кольрабі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їсти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сирою,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тушкованою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злегка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смаженою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додавати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салати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рагу та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супи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Вітамін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овочу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захищає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пошкодження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вільними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радикалами та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відіграє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роль 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загоєнні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ран,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синтезі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колагену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абсорбції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заліза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сприяючи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імунному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здоров'ю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Капусту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кольрабі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навіть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називають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північним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лимоном». 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її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є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вітаміни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як А, В, В2, РР. </a:t>
            </a:r>
          </a:p>
          <a:p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Спробуйте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овоч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адже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врожай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кольрабі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збирають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трьох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разів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r>
              <a:rPr lang="uk-UA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" r="593"/>
          <a:stretch>
            <a:fillRect/>
          </a:stretch>
        </p:blipFill>
        <p:spPr>
          <a:xfrm>
            <a:off x="539552" y="1556792"/>
            <a:ext cx="4248472" cy="3713584"/>
          </a:xfrm>
        </p:spPr>
      </p:pic>
    </p:spTree>
    <p:extLst>
      <p:ext uri="{BB962C8B-B14F-4D97-AF65-F5344CB8AC3E}">
        <p14:creationId xmlns:p14="http://schemas.microsoft.com/office/powerpoint/2010/main" val="498894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930093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Буряк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1484784"/>
            <a:ext cx="3818467" cy="4824536"/>
          </a:xfrm>
        </p:spPr>
        <p:txBody>
          <a:bodyPr>
            <a:normAutofit lnSpcReduction="10000"/>
          </a:bodyPr>
          <a:lstStyle/>
          <a:p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Столовий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буряк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садовий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буряк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червоний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буряк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коренеплід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багато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назв.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смачний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як у сирому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і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термічно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оброблений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варений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запечений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Останній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варіант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навіть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більш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виграшний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запечений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коренеплід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збереже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поживні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речовини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Буряк —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джерело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клітковини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фолієвої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кислоти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марганцю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калію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заліза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вітаміну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вітаміни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мінерали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відповідають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поліпшення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кровотоку,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зниження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артеріального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тиску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загалом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підвищують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працездатність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1" b="8971"/>
          <a:stretch>
            <a:fillRect/>
          </a:stretch>
        </p:blipFill>
        <p:spPr>
          <a:xfrm>
            <a:off x="251520" y="1412776"/>
            <a:ext cx="4464496" cy="3785592"/>
          </a:xfrm>
        </p:spPr>
      </p:pic>
    </p:spTree>
    <p:extLst>
      <p:ext uri="{BB962C8B-B14F-4D97-AF65-F5344CB8AC3E}">
        <p14:creationId xmlns:p14="http://schemas.microsoft.com/office/powerpoint/2010/main" val="1749514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1362141"/>
          </a:xfrm>
        </p:spPr>
        <p:txBody>
          <a:bodyPr/>
          <a:lstStyle/>
          <a:p>
            <a:pPr algn="ctr"/>
            <a:r>
              <a:rPr lang="ru-RU" b="1" i="1" dirty="0" err="1">
                <a:solidFill>
                  <a:schemeClr val="tx1"/>
                </a:solidFill>
              </a:rPr>
              <a:t>Часник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932040" y="1628800"/>
            <a:ext cx="3818467" cy="4536504"/>
          </a:xfrm>
        </p:spPr>
        <p:txBody>
          <a:bodyPr>
            <a:normAutofit fontScale="92500"/>
          </a:bodyPr>
          <a:lstStyle/>
          <a:p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Прекрасне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пребіотиків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модулюють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наш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мікробіом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антисептик,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фосфор,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кальцій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залізо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йод і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сірку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 про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часник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рослина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уособлює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смак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умамі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об’єднує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смаки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Часник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чудово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гармоніює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будь-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овочевими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бобовими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м’ясними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рибними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стравами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буде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доречним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будь-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улюбленій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їжі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Якщо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маєте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свіжого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сміливо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використовуйте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сухий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часник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Зазвичай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вживаємо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часник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невеликими дозами,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проте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має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антипатогенну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антимікробну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дію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навіть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малих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кількостях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2" r="10952"/>
          <a:stretch>
            <a:fillRect/>
          </a:stretch>
        </p:blipFill>
        <p:spPr>
          <a:xfrm>
            <a:off x="395536" y="1371600"/>
            <a:ext cx="4008824" cy="3929608"/>
          </a:xfrm>
        </p:spPr>
      </p:pic>
    </p:spTree>
    <p:extLst>
      <p:ext uri="{BB962C8B-B14F-4D97-AF65-F5344CB8AC3E}">
        <p14:creationId xmlns:p14="http://schemas.microsoft.com/office/powerpoint/2010/main" val="2015722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10328"/>
            <a:ext cx="3812645" cy="1074109"/>
          </a:xfrm>
        </p:spPr>
        <p:txBody>
          <a:bodyPr/>
          <a:lstStyle/>
          <a:p>
            <a:pPr algn="ctr"/>
            <a:r>
              <a:rPr lang="ru-RU" b="1" i="1" dirty="0" err="1">
                <a:solidFill>
                  <a:schemeClr val="tx1"/>
                </a:solidFill>
              </a:rPr>
              <a:t>Яблуко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0032" y="1124744"/>
            <a:ext cx="3818467" cy="4608512"/>
          </a:xfrm>
        </p:spPr>
        <p:txBody>
          <a:bodyPr>
            <a:noAutofit/>
          </a:bodyPr>
          <a:lstStyle/>
          <a:p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Недарма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яблука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найпопулярніших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фруктів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Одне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яблуко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середнього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розміру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чудова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порція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фруктів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дитини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Цей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корисний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локальний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плід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джерело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поліфенолів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клітковини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вітамінів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С, К, A, E, B1, B2 і B6, а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калію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марганцю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міді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отримати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максимум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яблук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їжте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їх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шкіркою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адже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саме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ній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міститься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половина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клітковини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й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поліфенолів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Попри те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рослинні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сполуки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вказуються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етикетках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і в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описах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продуктів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вони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дають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багато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переваг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здоров‘я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тому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важливо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раціон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багаті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поліфеноли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3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Пам’ятайте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овочі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ягоди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складають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50%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здорової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тарілки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щоб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отримувати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корисні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речовини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калорії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щодня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потрібно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вживати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п’яти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різноманітні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різнокольорові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овочі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також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бобові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ягоди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цільнозернові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хліб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макаронні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вироби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пластівці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горіхи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насіння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нежирне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м’ясо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птиця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яйця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риба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морепродукти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/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молоко, йогурт, сир,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кисломолочні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напої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42" r="13142"/>
          <a:stretch>
            <a:fillRect/>
          </a:stretch>
        </p:blipFill>
        <p:spPr>
          <a:xfrm>
            <a:off x="539552" y="1628800"/>
            <a:ext cx="4176464" cy="3497560"/>
          </a:xfrm>
        </p:spPr>
      </p:pic>
    </p:spTree>
    <p:extLst>
      <p:ext uri="{BB962C8B-B14F-4D97-AF65-F5344CB8AC3E}">
        <p14:creationId xmlns:p14="http://schemas.microsoft.com/office/powerpoint/2010/main" val="14392373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</TotalTime>
  <Words>619</Words>
  <Application>Microsoft Office PowerPoint</Application>
  <PresentationFormat>Экран (4:3)</PresentationFormat>
  <Paragraphs>26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                                      Лютий. Фокус місяця: корінь петрушки, кольрабі, буряк, часник, яблуко.  </vt:lpstr>
      <vt:lpstr>Корінь петрушки</vt:lpstr>
      <vt:lpstr>Кольрабі</vt:lpstr>
      <vt:lpstr>Буряк</vt:lpstr>
      <vt:lpstr>Часник </vt:lpstr>
      <vt:lpstr>Яблуко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Лютий. Фокус місяця: корінь петрушки, кольрабі, буряк, часник, яблуко.  </dc:title>
  <dc:creator>Мыхно Владислав</dc:creator>
  <cp:lastModifiedBy>Владислав Мыхно</cp:lastModifiedBy>
  <cp:revision>4</cp:revision>
  <dcterms:created xsi:type="dcterms:W3CDTF">2022-01-28T11:21:04Z</dcterms:created>
  <dcterms:modified xsi:type="dcterms:W3CDTF">2022-01-28T12:05:15Z</dcterms:modified>
</cp:coreProperties>
</file>